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85" r:id="rId5"/>
    <p:sldId id="259" r:id="rId6"/>
    <p:sldId id="280" r:id="rId7"/>
    <p:sldId id="263" r:id="rId8"/>
    <p:sldId id="272" r:id="rId9"/>
    <p:sldId id="273" r:id="rId10"/>
    <p:sldId id="274" r:id="rId11"/>
    <p:sldId id="275" r:id="rId12"/>
    <p:sldId id="276" r:id="rId13"/>
    <p:sldId id="264" r:id="rId14"/>
    <p:sldId id="287" r:id="rId15"/>
    <p:sldId id="277" r:id="rId16"/>
    <p:sldId id="278" r:id="rId17"/>
    <p:sldId id="279" r:id="rId18"/>
    <p:sldId id="265" r:id="rId19"/>
    <p:sldId id="269" r:id="rId20"/>
    <p:sldId id="270" r:id="rId21"/>
    <p:sldId id="271" r:id="rId22"/>
    <p:sldId id="281" r:id="rId23"/>
    <p:sldId id="266" r:id="rId24"/>
    <p:sldId id="282" r:id="rId25"/>
    <p:sldId id="283" r:id="rId26"/>
    <p:sldId id="262" r:id="rId27"/>
    <p:sldId id="268" r:id="rId28"/>
    <p:sldId id="284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47" autoAdjust="0"/>
    <p:restoredTop sz="81576" autoAdjust="0"/>
  </p:normalViewPr>
  <p:slideViewPr>
    <p:cSldViewPr>
      <p:cViewPr varScale="1">
        <p:scale>
          <a:sx n="37" d="100"/>
          <a:sy n="37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9A79-1960-4191-A97E-82FF92669B15}" type="datetimeFigureOut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4E1D-5C13-4327-BF23-CA50B365D4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6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F4E1D-5C13-4327-BF23-CA50B365D48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79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(40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* 2^30) * (80 * 0.001) = 3435973836.8 (bits) </a:t>
            </a:r>
          </a:p>
          <a:p>
            <a:r>
              <a:rPr lang="en-US" altLang="zh-TW" dirty="0" smtClean="0"/>
              <a:t>PIT Entry =</a:t>
            </a:r>
            <a:r>
              <a:rPr lang="en-US" altLang="zh-TW" baseline="0" dirty="0" smtClean="0"/>
              <a:t> 48+ 1 bits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3435973836.8 / 49 = 70,121,915.036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500ms </a:t>
            </a:r>
            <a:r>
              <a:rPr lang="en-US" altLang="zh-TW" baseline="0" smtClean="0"/>
              <a:t>= 21,474,836,480 </a:t>
            </a:r>
            <a:endParaRPr lang="en-US" altLang="zh-TW" baseline="0" dirty="0" smtClean="0"/>
          </a:p>
          <a:p>
            <a:r>
              <a:rPr lang="en-US" altLang="zh-TW" baseline="0" dirty="0" smtClean="0"/>
              <a:t>1s = 42,949,672,960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F4E1D-5C13-4327-BF23-CA50B365D48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644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Duplicate PIT in j, k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 to j, k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same Data</a:t>
            </a:r>
          </a:p>
          <a:p>
            <a:r>
              <a:rPr lang="en-US" altLang="zh-TW" dirty="0" err="1" smtClean="0"/>
              <a:t>i</a:t>
            </a:r>
            <a:r>
              <a:rPr lang="en-US" altLang="zh-TW" dirty="0" smtClean="0"/>
              <a:t> to j</a:t>
            </a:r>
          </a:p>
          <a:p>
            <a:r>
              <a:rPr lang="en-US" altLang="zh-TW" dirty="0" smtClean="0"/>
              <a:t>k to</a:t>
            </a:r>
            <a:r>
              <a:rPr lang="en-US" altLang="zh-TW" baseline="0" dirty="0" smtClean="0"/>
              <a:t> 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F4E1D-5C13-4327-BF23-CA50B365D485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96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752A4A-BF8B-4A50-9449-CC5C38BBC982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2AD55-49DD-4571-B78E-5DA591B1A564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40F93-C852-46E7-ADE0-016B42C310F5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8EBA9-5F44-4E97-9CB0-B294C7609D18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8D78D-A697-4FE6-A23E-7DD7D121041D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E76FC-E67A-4C70-A70A-594FDC2188B8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FBE3B1-794F-456B-9463-DBAF968E1D18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0061E-2999-4691-9634-FC55F4209657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D65D8-14E1-49BA-AB28-22247ABAA74F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736A5F-F0C9-44CC-9750-9C2487C0FFCE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A08CD3-0359-42CC-AA1D-E934F4F5F7CC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B189E2-5F2F-4339-B355-CA3298C43989}" type="datetime1">
              <a:rPr lang="zh-TW" altLang="en-US" smtClean="0"/>
              <a:t>2013/9/11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On </a:t>
            </a:r>
            <a:r>
              <a:rPr lang="en-US" altLang="zh-TW" dirty="0"/>
              <a:t>the Design and Implementation of a wire-speed Pending Interest Table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772400" cy="1944216"/>
          </a:xfrm>
        </p:spPr>
        <p:txBody>
          <a:bodyPr>
            <a:noAutofit/>
          </a:bodyPr>
          <a:lstStyle/>
          <a:p>
            <a:pPr algn="l"/>
            <a:r>
              <a:rPr lang="en-US" altLang="zh-TW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Authors: </a:t>
            </a:r>
            <a:r>
              <a:rPr lang="it-IT" altLang="zh-TW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Matteo </a:t>
            </a:r>
            <a:r>
              <a:rPr lang="it-IT" altLang="zh-TW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Varvello, </a:t>
            </a:r>
            <a:r>
              <a:rPr lang="it-IT" altLang="zh-TW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Diego </a:t>
            </a:r>
            <a:r>
              <a:rPr lang="it-IT" altLang="zh-TW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Perino, and Leonardo Linguaglossa</a:t>
            </a:r>
            <a:endParaRPr lang="en-US" altLang="zh-TW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altLang="zh-TW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Publisher:</a:t>
            </a:r>
            <a:r>
              <a:rPr lang="en-US" altLang="zh-TW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NOMEN 2013</a:t>
            </a:r>
          </a:p>
          <a:p>
            <a:pPr algn="l"/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(The </a:t>
            </a:r>
            <a:r>
              <a:rPr lang="en-US" altLang="zh-TW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2nd IEEE International Workshop on Emerging Design Choices in Name-Oriented </a:t>
            </a:r>
            <a:r>
              <a:rPr lang="en-US" altLang="zh-TW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Networking)</a:t>
            </a:r>
            <a:endParaRPr lang="en-US" altLang="zh-TW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altLang="zh-TW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Presenter: </a:t>
            </a:r>
            <a:r>
              <a:rPr lang="en-US" altLang="zh-TW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Chia-Yi Chu</a:t>
            </a:r>
          </a:p>
          <a:p>
            <a:pPr algn="l">
              <a:spcBef>
                <a:spcPts val="580"/>
              </a:spcBef>
              <a:defRPr/>
            </a:pPr>
            <a:r>
              <a:rPr lang="en-US" altLang="zh-TW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en-US" altLang="zh-TW" sz="1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TW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2013/09/11</a:t>
            </a:r>
            <a:endParaRPr lang="en-US" altLang="zh-TW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Timer support</a:t>
            </a:r>
          </a:p>
          <a:p>
            <a:pPr lvl="1"/>
            <a:r>
              <a:rPr lang="en-US" altLang="zh-TW" sz="2400" dirty="0"/>
              <a:t>PIT’s entries are deleted after a </a:t>
            </a:r>
            <a:r>
              <a:rPr lang="en-US" altLang="zh-TW" sz="2400" dirty="0" smtClean="0"/>
              <a:t>timeout to </a:t>
            </a:r>
            <a:r>
              <a:rPr lang="en-US" altLang="zh-TW" sz="2400" dirty="0"/>
              <a:t>avoid the PIT’s size to explode over </a:t>
            </a:r>
            <a:r>
              <a:rPr lang="en-US" altLang="zh-TW" sz="2400" dirty="0" smtClean="0"/>
              <a:t>time.</a:t>
            </a:r>
          </a:p>
          <a:p>
            <a:pPr lvl="2"/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Requirements </a:t>
            </a:r>
            <a:r>
              <a:rPr lang="en-US" altLang="zh-TW" dirty="0" smtClean="0"/>
              <a:t>(4/6)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Potential </a:t>
            </a:r>
            <a:r>
              <a:rPr lang="en-US" altLang="zh-TW" i="1" dirty="0"/>
              <a:t>large </a:t>
            </a:r>
            <a:r>
              <a:rPr lang="en-US" altLang="zh-TW" i="1" dirty="0" smtClean="0"/>
              <a:t>state</a:t>
            </a:r>
          </a:p>
          <a:p>
            <a:pPr lvl="1"/>
            <a:r>
              <a:rPr lang="en-US" altLang="zh-TW" sz="2400" dirty="0"/>
              <a:t>The PIT size can be estimated as </a:t>
            </a:r>
            <a:r>
              <a:rPr lang="el-GR" altLang="zh-TW" sz="2400" dirty="0" smtClean="0"/>
              <a:t>λ</a:t>
            </a:r>
            <a:r>
              <a:rPr lang="en-US" altLang="zh-TW" sz="2400" dirty="0" smtClean="0"/>
              <a:t>*T</a:t>
            </a:r>
            <a:endParaRPr lang="en-US" altLang="zh-TW" sz="2400" dirty="0"/>
          </a:p>
          <a:p>
            <a:pPr lvl="2"/>
            <a:r>
              <a:rPr lang="el-GR" altLang="zh-TW" sz="2200" dirty="0" smtClean="0"/>
              <a:t>λ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refers to the wire speed </a:t>
            </a:r>
            <a:r>
              <a:rPr lang="en-US" altLang="zh-TW" sz="2200" dirty="0" smtClean="0"/>
              <a:t>.</a:t>
            </a:r>
            <a:endParaRPr lang="en-US" altLang="zh-TW" sz="2200" dirty="0"/>
          </a:p>
          <a:p>
            <a:pPr lvl="2"/>
            <a:r>
              <a:rPr lang="en-US" altLang="zh-TW" sz="2200" dirty="0" smtClean="0"/>
              <a:t>T </a:t>
            </a:r>
            <a:r>
              <a:rPr lang="en-US" altLang="zh-TW" sz="2200" dirty="0"/>
              <a:t>is the time each </a:t>
            </a:r>
            <a:r>
              <a:rPr lang="en-US" altLang="zh-TW" sz="2200" dirty="0" smtClean="0"/>
              <a:t>entry lives </a:t>
            </a:r>
            <a:r>
              <a:rPr lang="en-US" altLang="zh-TW" sz="2200" dirty="0"/>
              <a:t>in the PIT</a:t>
            </a:r>
            <a:r>
              <a:rPr lang="en-US" altLang="zh-TW" sz="2200" dirty="0" smtClean="0"/>
              <a:t>.</a:t>
            </a:r>
          </a:p>
          <a:p>
            <a:pPr lvl="1"/>
            <a:r>
              <a:rPr lang="en-US" altLang="zh-TW" sz="2400" dirty="0" smtClean="0"/>
              <a:t>Assume that </a:t>
            </a:r>
            <a:r>
              <a:rPr lang="en-US" altLang="zh-TW" sz="2400" dirty="0"/>
              <a:t>PIT entries would not last for more than 80 </a:t>
            </a:r>
            <a:r>
              <a:rPr lang="en-US" altLang="zh-TW" sz="2400" dirty="0" err="1" smtClean="0"/>
              <a:t>ms.</a:t>
            </a:r>
            <a:endParaRPr lang="en-US" altLang="zh-TW" sz="2400" dirty="0" smtClean="0"/>
          </a:p>
          <a:p>
            <a:pPr lvl="1"/>
            <a:r>
              <a:rPr lang="en-US" altLang="zh-TW" sz="2400" dirty="0"/>
              <a:t>PIT </a:t>
            </a:r>
            <a:r>
              <a:rPr lang="en-US" altLang="zh-TW" sz="2400" dirty="0" smtClean="0"/>
              <a:t>would contain </a:t>
            </a:r>
            <a:r>
              <a:rPr lang="en-US" altLang="zh-TW" sz="2400" dirty="0"/>
              <a:t>no more than about </a:t>
            </a:r>
            <a:r>
              <a:rPr lang="en-US" altLang="zh-TW" sz="2400" dirty="0" smtClean="0"/>
              <a:t>250,000 entries </a:t>
            </a:r>
            <a:r>
              <a:rPr lang="en-US" altLang="zh-TW" sz="2400" dirty="0"/>
              <a:t>even </a:t>
            </a:r>
            <a:r>
              <a:rPr lang="en-US" altLang="zh-TW" sz="2400" dirty="0" smtClean="0"/>
              <a:t>when </a:t>
            </a:r>
            <a:r>
              <a:rPr lang="el-GR" altLang="zh-TW" sz="2600" dirty="0"/>
              <a:t>λ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40 </a:t>
            </a:r>
            <a:r>
              <a:rPr lang="en-US" altLang="zh-TW" sz="2400" dirty="0" err="1"/>
              <a:t>Gbps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 smtClean="0"/>
              <a:t>Worst case: 500 </a:t>
            </a:r>
            <a:r>
              <a:rPr lang="en-US" altLang="zh-TW" sz="2400" dirty="0" err="1" smtClean="0"/>
              <a:t>ms.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and 1 </a:t>
            </a:r>
            <a:r>
              <a:rPr lang="en-US" altLang="zh-TW" sz="2400" dirty="0" smtClean="0"/>
              <a:t>sec. </a:t>
            </a:r>
          </a:p>
          <a:p>
            <a:pPr lvl="1"/>
            <a:r>
              <a:rPr lang="en-US" altLang="zh-TW" sz="2400" dirty="0" smtClean="0"/>
              <a:t>PIT </a:t>
            </a:r>
            <a:r>
              <a:rPr lang="en-US" altLang="zh-TW" sz="2400" dirty="0"/>
              <a:t>can contain between 30 and 60 Million entries.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</a:t>
            </a:r>
            <a:r>
              <a:rPr lang="en-US" altLang="zh-TW" dirty="0" smtClean="0"/>
              <a:t>Space</a:t>
            </a:r>
            <a:r>
              <a:rPr lang="en-US" altLang="zh-TW" dirty="0"/>
              <a:t> </a:t>
            </a:r>
            <a:r>
              <a:rPr lang="en-US" altLang="zh-TW" dirty="0" smtClean="0"/>
              <a:t>- </a:t>
            </a:r>
            <a:r>
              <a:rPr lang="en-US" altLang="zh-TW" dirty="0"/>
              <a:t>Requirements (</a:t>
            </a:r>
            <a:r>
              <a:rPr lang="en-US" altLang="zh-TW" dirty="0" smtClean="0"/>
              <a:t>5/6)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Distributed design</a:t>
            </a:r>
          </a:p>
          <a:p>
            <a:pPr lvl="1"/>
            <a:r>
              <a:rPr lang="en-US" altLang="zh-TW" dirty="0"/>
              <a:t>each line-card deploys its own </a:t>
            </a:r>
            <a:r>
              <a:rPr lang="en-US" altLang="zh-TW" dirty="0" smtClean="0"/>
              <a:t>PIT.</a:t>
            </a:r>
          </a:p>
          <a:p>
            <a:pPr lvl="1"/>
            <a:r>
              <a:rPr lang="en-US" altLang="zh-TW" sz="2400" dirty="0" smtClean="0"/>
              <a:t>Moving from </a:t>
            </a:r>
            <a:r>
              <a:rPr lang="en-US" altLang="zh-TW" sz="2400" dirty="0"/>
              <a:t>a central PIT to multiple decentralized PITs </a:t>
            </a:r>
            <a:endParaRPr lang="en-US" altLang="zh-TW" sz="2400" dirty="0" smtClean="0"/>
          </a:p>
          <a:p>
            <a:pPr lvl="2"/>
            <a:r>
              <a:rPr lang="en-US" altLang="zh-TW" sz="2200" dirty="0" smtClean="0"/>
              <a:t>Hard to maintain </a:t>
            </a:r>
            <a:r>
              <a:rPr lang="en-US" altLang="zh-TW" sz="2200" dirty="0"/>
              <a:t>correct Interest aggregation, </a:t>
            </a:r>
            <a:r>
              <a:rPr lang="en-US" altLang="zh-TW" sz="2200" dirty="0" smtClean="0"/>
              <a:t>loop detection</a:t>
            </a:r>
            <a:r>
              <a:rPr lang="en-US" altLang="zh-TW" sz="2200" dirty="0"/>
              <a:t>, and multipath support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</a:t>
            </a:r>
            <a:r>
              <a:rPr lang="en-US" altLang="zh-TW" dirty="0" smtClean="0"/>
              <a:t>Space</a:t>
            </a:r>
            <a:r>
              <a:rPr lang="en-US" altLang="zh-TW" dirty="0"/>
              <a:t> </a:t>
            </a:r>
            <a:r>
              <a:rPr lang="en-US" altLang="zh-TW" dirty="0" smtClean="0"/>
              <a:t>- </a:t>
            </a:r>
            <a:r>
              <a:rPr lang="en-US" altLang="zh-TW" dirty="0"/>
              <a:t>Requirements (</a:t>
            </a:r>
            <a:r>
              <a:rPr lang="en-US" altLang="zh-TW" dirty="0" smtClean="0"/>
              <a:t>6/6)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Input-only</a:t>
            </a:r>
          </a:p>
          <a:p>
            <a:pPr lvl="1"/>
            <a:r>
              <a:rPr lang="en-US" altLang="zh-TW" sz="2400" dirty="0" smtClean="0"/>
              <a:t>Assume a content router composed by </a:t>
            </a:r>
            <a:r>
              <a:rPr lang="en-US" altLang="zh-TW" sz="2400" i="1" dirty="0" smtClean="0"/>
              <a:t>N</a:t>
            </a:r>
            <a:r>
              <a:rPr lang="en-US" altLang="zh-TW" sz="2400" dirty="0" smtClean="0"/>
              <a:t> line-cards interconnected by a switch fabric.</a:t>
            </a:r>
          </a:p>
          <a:p>
            <a:pPr lvl="1"/>
            <a:r>
              <a:rPr lang="en-US" altLang="zh-TW" sz="2400" dirty="0" smtClean="0"/>
              <a:t>PIT </a:t>
            </a:r>
            <a:r>
              <a:rPr lang="en-US" altLang="zh-TW" sz="2400" dirty="0"/>
              <a:t>should be placed at each input </a:t>
            </a:r>
            <a:r>
              <a:rPr lang="en-US" altLang="zh-TW" sz="2400" dirty="0" smtClean="0"/>
              <a:t>line-card.</a:t>
            </a:r>
          </a:p>
          <a:p>
            <a:pPr lvl="1"/>
            <a:r>
              <a:rPr lang="en-US" altLang="zh-TW" sz="2400" dirty="0"/>
              <a:t>Interest creates a PIT entry only in the PIT of the </a:t>
            </a:r>
            <a:r>
              <a:rPr lang="en-US" altLang="zh-TW" sz="2400" dirty="0" smtClean="0"/>
              <a:t>line-card </a:t>
            </a:r>
            <a:r>
              <a:rPr lang="en-US" altLang="zh-TW" sz="2400" dirty="0"/>
              <a:t>where it is received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 smtClean="0"/>
              <a:t>Data returns at an output line-card, it is broadcasted to all input line-cards where a PIT lookup to check  whether </a:t>
            </a:r>
            <a:r>
              <a:rPr lang="en-US" altLang="zh-TW" sz="2400" dirty="0"/>
              <a:t>the Data should </a:t>
            </a:r>
            <a:r>
              <a:rPr lang="en-US" altLang="zh-TW" sz="2400" dirty="0" smtClean="0"/>
              <a:t>be further </a:t>
            </a:r>
            <a:r>
              <a:rPr lang="en-US" altLang="zh-TW" sz="2400" dirty="0"/>
              <a:t>forwarded or </a:t>
            </a:r>
            <a:r>
              <a:rPr lang="en-US" altLang="zh-TW" sz="2400" dirty="0" smtClean="0"/>
              <a:t>not</a:t>
            </a:r>
            <a:endParaRPr lang="zh-TW" altLang="en-US" sz="2400" dirty="0" smtClean="0"/>
          </a:p>
          <a:p>
            <a:pPr lvl="1"/>
            <a:endParaRPr lang="en-US" altLang="zh-TW" sz="24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</a:t>
            </a:r>
            <a:r>
              <a:rPr lang="en-US" altLang="zh-TW" dirty="0" smtClean="0"/>
              <a:t>Space - Placement (1/5)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99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Input-only</a:t>
            </a:r>
          </a:p>
          <a:p>
            <a:pPr lvl="1"/>
            <a:r>
              <a:rPr lang="en-US" altLang="zh-TW" sz="2400" dirty="0"/>
              <a:t>enables </a:t>
            </a:r>
            <a:r>
              <a:rPr lang="en-US" altLang="zh-TW" sz="2400" dirty="0" smtClean="0"/>
              <a:t>multipath, but </a:t>
            </a:r>
            <a:r>
              <a:rPr lang="en-US" altLang="zh-TW" sz="2400" dirty="0"/>
              <a:t>it lacks loop detection and correct Interest </a:t>
            </a:r>
            <a:r>
              <a:rPr lang="en-US" altLang="zh-TW" sz="2400" dirty="0" smtClean="0"/>
              <a:t>aggregation</a:t>
            </a:r>
          </a:p>
          <a:p>
            <a:pPr lvl="2"/>
            <a:r>
              <a:rPr lang="en-US" altLang="zh-TW" sz="2200" dirty="0"/>
              <a:t>each PIT is only aware of local list </a:t>
            </a:r>
            <a:r>
              <a:rPr lang="en-US" altLang="zh-TW" sz="2200" dirty="0" smtClean="0"/>
              <a:t>interfaces and list </a:t>
            </a:r>
            <a:r>
              <a:rPr lang="en-US" altLang="zh-TW" sz="2200" dirty="0" err="1" smtClean="0"/>
              <a:t>nonces</a:t>
            </a:r>
            <a:r>
              <a:rPr lang="en-US" altLang="zh-TW" sz="2200" dirty="0" smtClean="0"/>
              <a:t>.</a:t>
            </a:r>
          </a:p>
          <a:p>
            <a:pPr lvl="1"/>
            <a:r>
              <a:rPr lang="en-US" altLang="zh-TW" sz="2400" i="1" dirty="0"/>
              <a:t>N</a:t>
            </a:r>
            <a:r>
              <a:rPr lang="en-US" altLang="zh-TW" sz="2400" dirty="0"/>
              <a:t> PIT lookups </a:t>
            </a:r>
            <a:r>
              <a:rPr lang="en-US" altLang="zh-TW" sz="2400" dirty="0" smtClean="0"/>
              <a:t>in presence </a:t>
            </a:r>
            <a:r>
              <a:rPr lang="en-US" altLang="zh-TW" sz="2400" dirty="0"/>
              <a:t>of returning </a:t>
            </a:r>
            <a:r>
              <a:rPr lang="en-US" altLang="zh-TW" sz="2400" dirty="0" smtClean="0"/>
              <a:t>Data.</a:t>
            </a:r>
            <a:endParaRPr lang="en-US" altLang="zh-TW" sz="62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</a:t>
            </a:r>
            <a:r>
              <a:rPr lang="en-US" altLang="zh-TW" dirty="0" smtClean="0"/>
              <a:t>Space</a:t>
            </a:r>
            <a:r>
              <a:rPr lang="en-US" altLang="zh-TW" dirty="0"/>
              <a:t> -</a:t>
            </a:r>
            <a:r>
              <a:rPr lang="en-US" altLang="zh-TW" dirty="0" smtClean="0"/>
              <a:t> Placement (2/5)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0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Output-only</a:t>
            </a:r>
          </a:p>
          <a:p>
            <a:pPr lvl="1"/>
            <a:r>
              <a:rPr lang="en-US" altLang="zh-TW" dirty="0"/>
              <a:t>PIT should be placed at each output line-card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Interest create a PIT </a:t>
            </a:r>
            <a:r>
              <a:rPr lang="en-US" altLang="zh-TW" dirty="0"/>
              <a:t>entry at the output line-card where it </a:t>
            </a:r>
            <a:r>
              <a:rPr lang="en-US" altLang="zh-TW" dirty="0" smtClean="0"/>
              <a:t>is forwarded.</a:t>
            </a:r>
          </a:p>
          <a:p>
            <a:pPr lvl="1"/>
            <a:r>
              <a:rPr lang="en-US" altLang="zh-TW" dirty="0"/>
              <a:t>limitations in case of </a:t>
            </a:r>
            <a:r>
              <a:rPr lang="en-US" altLang="zh-TW" dirty="0" smtClean="0"/>
              <a:t>multipath</a:t>
            </a:r>
          </a:p>
          <a:p>
            <a:pPr lvl="1"/>
            <a:r>
              <a:rPr lang="en-US" altLang="zh-TW" sz="2400" dirty="0" smtClean="0"/>
              <a:t>loops </a:t>
            </a:r>
            <a:r>
              <a:rPr lang="en-US" altLang="zh-TW" sz="2400" dirty="0"/>
              <a:t>cannot be </a:t>
            </a:r>
            <a:r>
              <a:rPr lang="en-US" altLang="zh-TW" sz="2400" dirty="0" smtClean="0"/>
              <a:t>detected as </a:t>
            </a:r>
            <a:r>
              <a:rPr lang="en-US" altLang="zh-TW" sz="2400" dirty="0"/>
              <a:t>each output PIT is only aware of the local list </a:t>
            </a:r>
            <a:r>
              <a:rPr lang="en-US" altLang="zh-TW" sz="2400" dirty="0" err="1"/>
              <a:t>nonces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200" dirty="0"/>
              <a:t>requires a FIB lookup per Interest</a:t>
            </a:r>
          </a:p>
          <a:p>
            <a:pPr marL="393192" lvl="1" indent="0">
              <a:buNone/>
            </a:pPr>
            <a:endParaRPr lang="en-US" altLang="zh-TW" i="1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Placement </a:t>
            </a:r>
            <a:r>
              <a:rPr lang="en-US" altLang="zh-TW" dirty="0" smtClean="0"/>
              <a:t>(3/5)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9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Input-output</a:t>
            </a:r>
          </a:p>
          <a:p>
            <a:pPr lvl="1"/>
            <a:r>
              <a:rPr lang="en-US" altLang="zh-TW" sz="2400" dirty="0" smtClean="0"/>
              <a:t>PIT </a:t>
            </a:r>
            <a:r>
              <a:rPr lang="en-US" altLang="zh-TW" sz="2400" dirty="0"/>
              <a:t>should be placed both in input </a:t>
            </a:r>
            <a:r>
              <a:rPr lang="en-US" altLang="zh-TW" sz="2400" dirty="0" smtClean="0"/>
              <a:t>and output.</a:t>
            </a:r>
          </a:p>
          <a:p>
            <a:pPr lvl="1"/>
            <a:r>
              <a:rPr lang="en-US" altLang="zh-TW" sz="2400" dirty="0"/>
              <a:t>Interest creates a PIT entry both at </a:t>
            </a:r>
            <a:r>
              <a:rPr lang="en-US" altLang="zh-TW" sz="2400" dirty="0" smtClean="0"/>
              <a:t>the input </a:t>
            </a:r>
            <a:r>
              <a:rPr lang="en-US" altLang="zh-TW" sz="2400" dirty="0"/>
              <a:t>line-card where it is received and at the output </a:t>
            </a:r>
            <a:r>
              <a:rPr lang="en-US" altLang="zh-TW" sz="2400" dirty="0" smtClean="0"/>
              <a:t>line-card where </a:t>
            </a:r>
            <a:r>
              <a:rPr lang="en-US" altLang="zh-TW" sz="2400" dirty="0"/>
              <a:t>it should be forwarded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/>
              <a:t>no unnecessary FIB </a:t>
            </a:r>
            <a:r>
              <a:rPr lang="en-US" altLang="zh-TW" sz="2400" dirty="0" smtClean="0"/>
              <a:t>lookups and </a:t>
            </a:r>
            <a:r>
              <a:rPr lang="en-US" altLang="zh-TW" sz="2400" dirty="0"/>
              <a:t>duplicated packets in presence of multipath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/>
              <a:t>loops cannot be </a:t>
            </a:r>
            <a:r>
              <a:rPr lang="en-US" altLang="zh-TW" sz="2400" dirty="0" smtClean="0"/>
              <a:t>detected.</a:t>
            </a:r>
          </a:p>
          <a:p>
            <a:pPr lvl="1"/>
            <a:endParaRPr lang="en-US" altLang="zh-TW" sz="2400" dirty="0" smtClean="0"/>
          </a:p>
          <a:p>
            <a:pPr lvl="1"/>
            <a:endParaRPr lang="en-US" altLang="zh-TW" i="1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Placement </a:t>
            </a:r>
            <a:r>
              <a:rPr lang="en-US" altLang="zh-TW" dirty="0" smtClean="0"/>
              <a:t>(4/5)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9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Third </a:t>
            </a:r>
            <a:r>
              <a:rPr lang="en-US" altLang="zh-TW" i="1" dirty="0"/>
              <a:t>party</a:t>
            </a:r>
            <a:endParaRPr lang="en-US" altLang="zh-TW" i="1" dirty="0" smtClean="0"/>
          </a:p>
          <a:p>
            <a:pPr lvl="1"/>
            <a:r>
              <a:rPr lang="en-US" altLang="zh-TW" sz="2400" dirty="0"/>
              <a:t>PIT should be placed at each input line-card as in the </a:t>
            </a:r>
            <a:r>
              <a:rPr lang="en-US" altLang="zh-TW" sz="2400" dirty="0" smtClean="0"/>
              <a:t>input-only placement.</a:t>
            </a:r>
          </a:p>
          <a:p>
            <a:pPr lvl="1"/>
            <a:r>
              <a:rPr lang="en-US" altLang="zh-TW" sz="2400" dirty="0"/>
              <a:t>selected </a:t>
            </a:r>
            <a:r>
              <a:rPr lang="en-US" altLang="zh-TW" sz="2400" dirty="0" smtClean="0"/>
              <a:t>as </a:t>
            </a:r>
            <a:r>
              <a:rPr lang="en-US" altLang="zh-TW" sz="2400" i="1" dirty="0" smtClean="0"/>
              <a:t>j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= </a:t>
            </a:r>
            <a:r>
              <a:rPr lang="en-US" altLang="zh-TW" sz="2400" i="1" dirty="0" err="1" smtClean="0"/>
              <a:t>contentID</a:t>
            </a:r>
            <a:r>
              <a:rPr lang="en-US" altLang="zh-TW" sz="2400" dirty="0" smtClean="0"/>
              <a:t> mod </a:t>
            </a:r>
            <a:r>
              <a:rPr lang="en-US" altLang="zh-TW" sz="2400" i="1" dirty="0" smtClean="0"/>
              <a:t>N</a:t>
            </a:r>
          </a:p>
          <a:p>
            <a:pPr lvl="2"/>
            <a:r>
              <a:rPr lang="en-US" altLang="zh-TW" sz="2200" i="1" dirty="0" smtClean="0"/>
              <a:t>N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is the number of </a:t>
            </a:r>
            <a:r>
              <a:rPr lang="en-US" altLang="zh-TW" sz="2200" dirty="0" smtClean="0"/>
              <a:t>line-cards</a:t>
            </a:r>
          </a:p>
          <a:p>
            <a:pPr lvl="2"/>
            <a:r>
              <a:rPr lang="en-US" altLang="zh-TW" sz="2200" i="1" dirty="0" err="1" smtClean="0"/>
              <a:t>contentID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is the hash </a:t>
            </a:r>
            <a:r>
              <a:rPr lang="en-US" altLang="zh-TW" sz="2200" dirty="0" smtClean="0"/>
              <a:t>of the content </a:t>
            </a:r>
            <a:r>
              <a:rPr lang="en-US" altLang="zh-TW" sz="2200" dirty="0"/>
              <a:t>name, or </a:t>
            </a:r>
            <a:r>
              <a:rPr lang="en-US" altLang="zh-TW" sz="2200" i="1" dirty="0"/>
              <a:t>H(A</a:t>
            </a:r>
            <a:r>
              <a:rPr lang="en-US" altLang="zh-TW" sz="2200" i="1" dirty="0" smtClean="0"/>
              <a:t>)</a:t>
            </a:r>
            <a:r>
              <a:rPr lang="en-US" altLang="zh-TW" sz="2200" dirty="0" smtClean="0"/>
              <a:t>.</a:t>
            </a:r>
          </a:p>
          <a:p>
            <a:pPr lvl="1"/>
            <a:r>
              <a:rPr lang="en-US" altLang="zh-TW" sz="2400" dirty="0"/>
              <a:t>as Data is received, the output line-card </a:t>
            </a:r>
            <a:r>
              <a:rPr lang="en-US" altLang="zh-TW" sz="2400" dirty="0" smtClean="0"/>
              <a:t>identifies j </a:t>
            </a:r>
            <a:r>
              <a:rPr lang="en-US" altLang="zh-TW" sz="2400" dirty="0"/>
              <a:t>by performing </a:t>
            </a:r>
            <a:r>
              <a:rPr lang="en-US" altLang="zh-TW" sz="2400" i="1" dirty="0" smtClean="0"/>
              <a:t>H(A)</a:t>
            </a:r>
            <a:r>
              <a:rPr lang="en-US" altLang="zh-TW" sz="2400" dirty="0" smtClean="0"/>
              <a:t> mod </a:t>
            </a:r>
            <a:r>
              <a:rPr lang="en-US" altLang="zh-TW" sz="2400" i="1" dirty="0" smtClean="0"/>
              <a:t>N</a:t>
            </a:r>
          </a:p>
          <a:p>
            <a:pPr lvl="1"/>
            <a:r>
              <a:rPr lang="en-US" altLang="zh-TW" sz="2400" dirty="0"/>
              <a:t>enables </a:t>
            </a:r>
            <a:r>
              <a:rPr lang="en-US" altLang="zh-TW" sz="2400" dirty="0" smtClean="0"/>
              <a:t>both multipath </a:t>
            </a:r>
            <a:r>
              <a:rPr lang="en-US" altLang="zh-TW" sz="2400" dirty="0"/>
              <a:t>and loop </a:t>
            </a:r>
            <a:r>
              <a:rPr lang="en-US" altLang="zh-TW" sz="2400" dirty="0" smtClean="0"/>
              <a:t>detection</a:t>
            </a:r>
          </a:p>
          <a:p>
            <a:pPr lvl="1"/>
            <a:r>
              <a:rPr lang="en-US" altLang="zh-TW" dirty="0"/>
              <a:t>generates an additional switching operation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Placement </a:t>
            </a:r>
            <a:r>
              <a:rPr lang="en-US" altLang="zh-TW" dirty="0" smtClean="0"/>
              <a:t>(5/5)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9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Counting Bloom Filter (CBF)</a:t>
            </a:r>
          </a:p>
          <a:p>
            <a:pPr lvl="1"/>
            <a:r>
              <a:rPr lang="en-US" altLang="zh-TW" dirty="0"/>
              <a:t>enables deletion using a counter per </a:t>
            </a:r>
            <a:r>
              <a:rPr lang="en-US" altLang="zh-TW" dirty="0" smtClean="0"/>
              <a:t>bit.</a:t>
            </a:r>
          </a:p>
          <a:p>
            <a:pPr lvl="1"/>
            <a:r>
              <a:rPr lang="en-US" altLang="zh-TW" sz="2400" dirty="0"/>
              <a:t>only stores a footprint of each </a:t>
            </a:r>
            <a:r>
              <a:rPr lang="en-US" altLang="zh-TW" sz="2400" dirty="0" smtClean="0"/>
              <a:t>PIT’s entry</a:t>
            </a:r>
          </a:p>
          <a:p>
            <a:pPr lvl="2"/>
            <a:r>
              <a:rPr lang="en-US" altLang="zh-TW" sz="2200" dirty="0" smtClean="0"/>
              <a:t>realizes </a:t>
            </a:r>
            <a:r>
              <a:rPr lang="en-US" altLang="zh-TW" sz="2200" dirty="0"/>
              <a:t>great compression</a:t>
            </a:r>
            <a:r>
              <a:rPr lang="en-US" altLang="zh-TW" sz="2200" dirty="0" smtClean="0"/>
              <a:t>.</a:t>
            </a:r>
          </a:p>
          <a:p>
            <a:pPr lvl="1"/>
            <a:r>
              <a:rPr lang="en-US" altLang="zh-TW" sz="2400" dirty="0"/>
              <a:t>drawback is </a:t>
            </a:r>
            <a:r>
              <a:rPr lang="en-US" altLang="zh-TW" sz="2400" dirty="0" smtClean="0"/>
              <a:t>false </a:t>
            </a:r>
            <a:r>
              <a:rPr lang="en-US" altLang="zh-TW" sz="2400" dirty="0"/>
              <a:t>positives that </a:t>
            </a:r>
            <a:r>
              <a:rPr lang="en-US" altLang="zh-TW" sz="2400" dirty="0" smtClean="0"/>
              <a:t>generate wasted </a:t>
            </a:r>
            <a:r>
              <a:rPr lang="en-US" altLang="zh-TW" sz="2400" dirty="0"/>
              <a:t>Data transmissions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dirty="0" smtClean="0"/>
              <a:t>Be coupled </a:t>
            </a:r>
            <a:r>
              <a:rPr lang="en-US" altLang="zh-TW" dirty="0"/>
              <a:t>with the input-only </a:t>
            </a:r>
            <a:r>
              <a:rPr lang="en-US" altLang="zh-TW" dirty="0" smtClean="0"/>
              <a:t>placement </a:t>
            </a:r>
          </a:p>
          <a:p>
            <a:pPr lvl="2"/>
            <a:r>
              <a:rPr lang="en-US" altLang="zh-TW" sz="2200" dirty="0" smtClean="0"/>
              <a:t>the compression of </a:t>
            </a:r>
            <a:r>
              <a:rPr lang="en-US" altLang="zh-TW" sz="2200" dirty="0"/>
              <a:t>its entries loses the information contained in list </a:t>
            </a:r>
            <a:r>
              <a:rPr lang="en-US" altLang="zh-TW" sz="2200" dirty="0" smtClean="0"/>
              <a:t>interfaces.</a:t>
            </a:r>
          </a:p>
          <a:p>
            <a:pPr lvl="1"/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</a:t>
            </a:r>
            <a:r>
              <a:rPr lang="en-US" altLang="zh-TW" dirty="0" smtClean="0"/>
              <a:t>Space - </a:t>
            </a:r>
            <a:r>
              <a:rPr lang="en-US" altLang="zh-TW" dirty="0"/>
              <a:t>Data </a:t>
            </a:r>
            <a:r>
              <a:rPr lang="en-US" altLang="zh-TW" dirty="0" smtClean="0"/>
              <a:t>structure (1/4)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2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i="1" dirty="0" smtClean="0"/>
                  <a:t>Counting </a:t>
                </a:r>
                <a:r>
                  <a:rPr lang="en-US" altLang="zh-TW" i="1" dirty="0"/>
                  <a:t>Bloom Filter (CBF</a:t>
                </a:r>
                <a:r>
                  <a:rPr lang="en-US" altLang="zh-TW" i="1" dirty="0" smtClean="0"/>
                  <a:t>)</a:t>
                </a:r>
                <a:endParaRPr lang="en-US" altLang="zh-TW" sz="2400" i="1" dirty="0" smtClean="0"/>
              </a:p>
              <a:p>
                <a:pPr lvl="1"/>
                <a:r>
                  <a:rPr lang="en-US" altLang="zh-TW" sz="2400" dirty="0" smtClean="0"/>
                  <a:t>the compression of its entries loses the information contained in list interfaces</a:t>
                </a:r>
              </a:p>
              <a:p>
                <a:pPr lvl="2"/>
                <a:r>
                  <a:rPr lang="en-US" altLang="zh-TW" sz="2400" dirty="0" smtClean="0"/>
                  <a:t>requires to lookup PITs at each input line-card in order to determine where a Data should be forwarded.</a:t>
                </a:r>
              </a:p>
              <a:p>
                <a:pPr lvl="1"/>
                <a:r>
                  <a:rPr lang="en-US" altLang="zh-TW" sz="2400" dirty="0"/>
                  <a:t>cannot detect loops and support </a:t>
                </a:r>
                <a:r>
                  <a:rPr lang="en-US" altLang="zh-TW" sz="2400" dirty="0" smtClean="0"/>
                  <a:t>timers</a:t>
                </a:r>
              </a:p>
              <a:p>
                <a:pPr lvl="2"/>
                <a:r>
                  <a:rPr lang="en-US" altLang="zh-TW" sz="2400" dirty="0" smtClean="0"/>
                  <a:t>nonce </a:t>
                </a:r>
                <a:r>
                  <a:rPr lang="en-US" altLang="zh-TW" sz="2400" dirty="0"/>
                  <a:t>values and timestamps are lost in the compression</a:t>
                </a:r>
                <a:endParaRPr lang="en-US" altLang="zh-TW" sz="2400" dirty="0" smtClean="0"/>
              </a:p>
              <a:p>
                <a:pPr lvl="1"/>
                <a:r>
                  <a:rPr lang="en-US" altLang="zh-TW" sz="2400" dirty="0"/>
                  <a:t>The memory footprint of a Bloom filter </a:t>
                </a:r>
                <a:r>
                  <a:rPr lang="en-US" altLang="zh-TW" sz="2400" dirty="0" smtClean="0"/>
                  <a:t>is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/>
                      </a:rPr>
                      <m:t>𝑆</m:t>
                    </m:r>
                    <m:r>
                      <a:rPr lang="en-US" altLang="zh-TW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𝑘𝑛</m:t>
                        </m:r>
                      </m:num>
                      <m:den>
                        <m:func>
                          <m:func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(1−</m:t>
                            </m:r>
                            <m:sSup>
                              <m:sSupPr>
                                <m:ctrlPr>
                                  <a:rPr lang="en-US" altLang="zh-TW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altLang="zh-TW" sz="24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TW" sz="2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altLang="zh-TW" sz="2400" dirty="0" smtClean="0"/>
              </a:p>
              <a:p>
                <a:pPr lvl="1"/>
                <a:r>
                  <a:rPr lang="en-US" altLang="zh-TW" sz="2400" dirty="0"/>
                  <a:t>a CBF requires </a:t>
                </a:r>
                <a:r>
                  <a:rPr lang="en-US" altLang="zh-TW" sz="2400" dirty="0" smtClean="0"/>
                  <a:t>k’* S memory</a:t>
                </a:r>
                <a:r>
                  <a:rPr lang="en-US" altLang="zh-TW" sz="2400" dirty="0"/>
                  <a:t>, where </a:t>
                </a:r>
                <a:r>
                  <a:rPr lang="en-US" altLang="zh-TW" sz="2400" dirty="0" smtClean="0"/>
                  <a:t>k’ denotes </a:t>
                </a:r>
                <a:r>
                  <a:rPr lang="en-US" altLang="zh-TW" sz="2400" dirty="0"/>
                  <a:t>the size of a counter.</a:t>
                </a:r>
                <a:endParaRPr lang="en-US" altLang="zh-TW" sz="2400" dirty="0" smtClean="0"/>
              </a:p>
              <a:p>
                <a:pPr lvl="1"/>
                <a:r>
                  <a:rPr lang="en-US" altLang="zh-TW" sz="2400" dirty="0"/>
                  <a:t>k = 8, </a:t>
                </a:r>
                <a:r>
                  <a:rPr lang="en-US" altLang="zh-TW" sz="2400" dirty="0" smtClean="0"/>
                  <a:t>k’ = </a:t>
                </a:r>
                <a:r>
                  <a:rPr lang="en-US" altLang="zh-TW" sz="2400" dirty="0"/>
                  <a:t>5 and p = 0.1%.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2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22" r="-16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Data structure </a:t>
            </a:r>
            <a:r>
              <a:rPr lang="en-US" altLang="zh-TW" dirty="0" smtClean="0"/>
              <a:t>(2/4)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6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Name Data Networking</a:t>
            </a:r>
          </a:p>
          <a:p>
            <a:r>
              <a:rPr lang="en-US" altLang="zh-TW" dirty="0" smtClean="0"/>
              <a:t>Design Space</a:t>
            </a:r>
          </a:p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8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Hash-table</a:t>
            </a:r>
          </a:p>
          <a:p>
            <a:pPr lvl="1"/>
            <a:r>
              <a:rPr lang="en-US" altLang="zh-TW" sz="2400" dirty="0" smtClean="0"/>
              <a:t>content </a:t>
            </a:r>
            <a:r>
              <a:rPr lang="en-US" altLang="zh-TW" sz="2400" dirty="0"/>
              <a:t>name is used as key and </a:t>
            </a:r>
            <a:r>
              <a:rPr lang="en-US" altLang="zh-TW" sz="2400" dirty="0" smtClean="0"/>
              <a:t>its corresponding </a:t>
            </a:r>
            <a:r>
              <a:rPr lang="en-US" altLang="zh-TW" sz="2400" dirty="0"/>
              <a:t>PIT’s entry is used as a value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 smtClean="0"/>
              <a:t>Be </a:t>
            </a:r>
            <a:r>
              <a:rPr lang="en-US" altLang="zh-TW" sz="2400" dirty="0"/>
              <a:t>coupled </a:t>
            </a:r>
            <a:r>
              <a:rPr lang="en-US" altLang="zh-TW" sz="2400" dirty="0" smtClean="0"/>
              <a:t>with all placements.</a:t>
            </a:r>
          </a:p>
          <a:p>
            <a:pPr lvl="1"/>
            <a:r>
              <a:rPr lang="en-US" altLang="zh-TW" sz="2400" dirty="0"/>
              <a:t>can </a:t>
            </a:r>
            <a:r>
              <a:rPr lang="en-US" altLang="zh-TW" sz="2400" dirty="0" smtClean="0"/>
              <a:t>detect loop and </a:t>
            </a:r>
            <a:r>
              <a:rPr lang="en-US" altLang="zh-TW" sz="2400" dirty="0"/>
              <a:t>support timers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 smtClean="0"/>
              <a:t>Need larger memory footprint than CBF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Data structure </a:t>
            </a:r>
            <a:r>
              <a:rPr lang="en-US" altLang="zh-TW" dirty="0" smtClean="0"/>
              <a:t>(3/4)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0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Name prefix </a:t>
            </a:r>
            <a:r>
              <a:rPr lang="en-US" altLang="zh-TW" i="1" dirty="0" err="1" smtClean="0"/>
              <a:t>trie</a:t>
            </a:r>
            <a:endParaRPr lang="en-US" altLang="zh-TW" i="1" dirty="0" smtClean="0"/>
          </a:p>
          <a:p>
            <a:pPr lvl="1"/>
            <a:r>
              <a:rPr lang="en-US" altLang="zh-TW" sz="2400" dirty="0"/>
              <a:t>ordered tree used to </a:t>
            </a:r>
            <a:r>
              <a:rPr lang="en-US" altLang="zh-TW" sz="2400" dirty="0" smtClean="0"/>
              <a:t>store/retrieve values </a:t>
            </a:r>
            <a:r>
              <a:rPr lang="en-US" altLang="zh-TW" sz="2400" dirty="0"/>
              <a:t>associated to “components”, set of characters </a:t>
            </a:r>
            <a:r>
              <a:rPr lang="en-US" altLang="zh-TW" sz="2400" dirty="0" smtClean="0"/>
              <a:t>separated by </a:t>
            </a:r>
            <a:r>
              <a:rPr lang="en-US" altLang="zh-TW" sz="2400" dirty="0"/>
              <a:t>a </a:t>
            </a:r>
            <a:r>
              <a:rPr lang="en-US" altLang="zh-TW" sz="2400" dirty="0" smtClean="0"/>
              <a:t>delimiter.</a:t>
            </a:r>
          </a:p>
          <a:p>
            <a:pPr lvl="1"/>
            <a:r>
              <a:rPr lang="en-US" altLang="zh-TW" sz="2400" dirty="0"/>
              <a:t>supports LPM, and </a:t>
            </a:r>
            <a:r>
              <a:rPr lang="en-US" altLang="zh-TW" sz="2400" dirty="0" smtClean="0"/>
              <a:t>exact matching </a:t>
            </a:r>
            <a:r>
              <a:rPr lang="en-US" altLang="zh-TW" sz="2400" dirty="0"/>
              <a:t>as a subset of it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i="1" dirty="0"/>
              <a:t>Encoded Name Prefix </a:t>
            </a:r>
            <a:r>
              <a:rPr lang="en-US" altLang="zh-TW" sz="2400" i="1" dirty="0" err="1" smtClean="0"/>
              <a:t>Trie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(ENPT)</a:t>
            </a:r>
          </a:p>
          <a:p>
            <a:pPr lvl="2"/>
            <a:r>
              <a:rPr lang="en-US" altLang="zh-TW" sz="2200" dirty="0"/>
              <a:t>reduces the memory footprint of a name prefix </a:t>
            </a:r>
            <a:r>
              <a:rPr lang="en-US" altLang="zh-TW" sz="2200" dirty="0" err="1" smtClean="0"/>
              <a:t>trie</a:t>
            </a:r>
            <a:r>
              <a:rPr lang="en-US" altLang="zh-TW" sz="2200" dirty="0" smtClean="0"/>
              <a:t> by </a:t>
            </a:r>
            <a:r>
              <a:rPr lang="en-US" altLang="zh-TW" sz="2200" dirty="0"/>
              <a:t>encoding each component to a 32-bits integer called “code</a:t>
            </a:r>
            <a:r>
              <a:rPr lang="en-US" altLang="zh-TW" sz="2200" dirty="0" smtClean="0"/>
              <a:t>”.</a:t>
            </a:r>
          </a:p>
          <a:p>
            <a:pPr lvl="2"/>
            <a:r>
              <a:rPr lang="en-US" altLang="zh-TW" sz="2200" dirty="0"/>
              <a:t>drawback is that this compression requires to </a:t>
            </a:r>
            <a:r>
              <a:rPr lang="en-US" altLang="zh-TW" sz="2200" dirty="0" smtClean="0"/>
              <a:t>introduce a hash-table </a:t>
            </a:r>
            <a:r>
              <a:rPr lang="en-US" altLang="zh-TW" sz="2200" dirty="0"/>
              <a:t>to map codes to components</a:t>
            </a:r>
            <a:r>
              <a:rPr lang="en-US" altLang="zh-TW" sz="2200" dirty="0" smtClean="0"/>
              <a:t>.</a:t>
            </a:r>
          </a:p>
          <a:p>
            <a:pPr lvl="2"/>
            <a:r>
              <a:rPr lang="en-US" altLang="zh-TW" sz="2200" dirty="0"/>
              <a:t>does not specify </a:t>
            </a:r>
            <a:r>
              <a:rPr lang="en-US" altLang="zh-TW" sz="2200" dirty="0" smtClean="0"/>
              <a:t>how to detect loops </a:t>
            </a:r>
            <a:r>
              <a:rPr lang="en-US" altLang="zh-TW" sz="2200" dirty="0"/>
              <a:t>and remove PIT entries with expired </a:t>
            </a:r>
            <a:r>
              <a:rPr lang="en-US" altLang="zh-TW" sz="2200" dirty="0" smtClean="0"/>
              <a:t>timers.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Data structure (</a:t>
            </a:r>
            <a:r>
              <a:rPr lang="en-US" altLang="zh-TW" dirty="0" smtClean="0"/>
              <a:t>4/4)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0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i="1" dirty="0" smtClean="0"/>
              <a:t>Methods</a:t>
            </a:r>
          </a:p>
          <a:p>
            <a:pPr lvl="1"/>
            <a:r>
              <a:rPr lang="en-US" altLang="zh-TW" dirty="0" smtClean="0"/>
              <a:t>Assume PIT entry is 48 + 1 bits.</a:t>
            </a:r>
          </a:p>
          <a:p>
            <a:pPr lvl="2"/>
            <a:r>
              <a:rPr lang="en-US" altLang="zh-TW" dirty="0" smtClean="0"/>
              <a:t>1(content name) + 16(expiration) + 16(</a:t>
            </a:r>
            <a:r>
              <a:rPr lang="en-US" altLang="zh-TW" dirty="0" err="1" smtClean="0"/>
              <a:t>list_nonces</a:t>
            </a:r>
            <a:r>
              <a:rPr lang="en-US" altLang="zh-TW" dirty="0" smtClean="0"/>
              <a:t>) + 16(</a:t>
            </a:r>
            <a:r>
              <a:rPr lang="en-US" altLang="zh-TW" dirty="0" err="1" smtClean="0"/>
              <a:t>list_interfaces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Linear chaining hash-table (LHT)</a:t>
            </a:r>
          </a:p>
          <a:p>
            <a:pPr lvl="2"/>
            <a:r>
              <a:rPr lang="en-US" altLang="zh-TW" dirty="0" smtClean="0"/>
              <a:t>32(CRC) + 32(pointer for chaining) + 48 + 1 = 113 bits.</a:t>
            </a:r>
          </a:p>
          <a:p>
            <a:pPr lvl="1"/>
            <a:r>
              <a:rPr lang="en-US" altLang="zh-TW" dirty="0" smtClean="0"/>
              <a:t>Open-addressed d-left hash-table (DHT)</a:t>
            </a:r>
          </a:p>
          <a:p>
            <a:pPr lvl="2"/>
            <a:r>
              <a:rPr lang="en-US" altLang="zh-TW" dirty="0"/>
              <a:t>d</a:t>
            </a:r>
            <a:r>
              <a:rPr lang="en-US" altLang="zh-TW" dirty="0" smtClean="0"/>
              <a:t> = 2</a:t>
            </a:r>
          </a:p>
          <a:p>
            <a:pPr lvl="2"/>
            <a:r>
              <a:rPr lang="en-US" altLang="zh-TW" dirty="0" smtClean="0"/>
              <a:t>d sub-tables are accessed sequentially (DHT); parallel (</a:t>
            </a:r>
            <a:r>
              <a:rPr lang="en-US" altLang="zh-TW" dirty="0" err="1" smtClean="0"/>
              <a:t>DHTp</a:t>
            </a:r>
            <a:r>
              <a:rPr lang="en-US" altLang="zh-TW" dirty="0" smtClean="0"/>
              <a:t>)</a:t>
            </a:r>
          </a:p>
          <a:p>
            <a:pPr lvl="2"/>
            <a:r>
              <a:rPr lang="en-US" altLang="zh-TW" dirty="0" smtClean="0"/>
              <a:t>32(CRC) + </a:t>
            </a:r>
            <a:r>
              <a:rPr lang="en-US" altLang="zh-TW" dirty="0"/>
              <a:t>48 + </a:t>
            </a:r>
            <a:r>
              <a:rPr lang="en-US" altLang="zh-TW" dirty="0" smtClean="0"/>
              <a:t>32(remove content name, use pointer to a table stores content name ) </a:t>
            </a:r>
            <a:r>
              <a:rPr lang="en-US" altLang="zh-TW" dirty="0"/>
              <a:t>= </a:t>
            </a:r>
            <a:r>
              <a:rPr lang="en-US" altLang="zh-TW" dirty="0" smtClean="0"/>
              <a:t>112 bits.</a:t>
            </a:r>
          </a:p>
          <a:p>
            <a:pPr lvl="1"/>
            <a:r>
              <a:rPr lang="en-US" altLang="zh-TW" dirty="0" smtClean="0"/>
              <a:t>Encoded Name Prefix </a:t>
            </a:r>
            <a:r>
              <a:rPr lang="en-US" altLang="zh-TW" dirty="0" err="1" smtClean="0"/>
              <a:t>Trie</a:t>
            </a:r>
            <a:r>
              <a:rPr lang="en-US" altLang="zh-TW" dirty="0" smtClean="0"/>
              <a:t> (ENPT)</a:t>
            </a:r>
          </a:p>
          <a:p>
            <a:pPr lvl="2"/>
            <a:r>
              <a:rPr lang="en-US" altLang="zh-TW" dirty="0" smtClean="0"/>
              <a:t>Each component is encoded with 32 bits integer.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 -</a:t>
            </a:r>
            <a:r>
              <a:rPr lang="en-US" altLang="zh-TW" dirty="0" smtClean="0"/>
              <a:t> Numerical (1/5)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6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Memory footprint</a:t>
            </a:r>
          </a:p>
          <a:p>
            <a:pPr lvl="1"/>
            <a:r>
              <a:rPr lang="en-US" altLang="zh-TW" sz="2400" dirty="0" smtClean="0"/>
              <a:t>To find out which </a:t>
            </a:r>
            <a:r>
              <a:rPr lang="en-US" altLang="zh-TW" sz="2400" dirty="0"/>
              <a:t>memory should be used for </a:t>
            </a:r>
            <a:r>
              <a:rPr lang="en-US" altLang="zh-TW" sz="2400" dirty="0" smtClean="0"/>
              <a:t>each data structure.</a:t>
            </a:r>
          </a:p>
          <a:p>
            <a:pPr lvl="1"/>
            <a:r>
              <a:rPr lang="en-US" altLang="zh-TW" sz="2400" dirty="0" smtClean="0"/>
              <a:t>On-chip memory</a:t>
            </a:r>
          </a:p>
          <a:p>
            <a:pPr lvl="2"/>
            <a:r>
              <a:rPr lang="en-US" altLang="zh-TW" dirty="0" smtClean="0"/>
              <a:t>SRAM(4.25 MB, access time of 1ns)</a:t>
            </a:r>
          </a:p>
          <a:p>
            <a:pPr lvl="1"/>
            <a:r>
              <a:rPr lang="en-US" altLang="zh-TW" dirty="0" smtClean="0"/>
              <a:t>Off-chip memory</a:t>
            </a:r>
          </a:p>
          <a:p>
            <a:pPr lvl="2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 </a:t>
            </a:r>
            <a:r>
              <a:rPr lang="en-US" altLang="zh-TW" dirty="0" smtClean="0"/>
              <a:t>- Numerical (2/5)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23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321796"/>
              </p:ext>
            </p:extLst>
          </p:nvPr>
        </p:nvGraphicFramePr>
        <p:xfrm>
          <a:off x="1331640" y="4005064"/>
          <a:ext cx="6096000" cy="155536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32000"/>
                <a:gridCol w="2032000"/>
                <a:gridCol w="2032000"/>
              </a:tblGrid>
              <a:tr h="38884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Size (MB)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Access time (ns)</a:t>
                      </a:r>
                      <a:endParaRPr lang="zh-TW" altLang="en-US" dirty="0"/>
                    </a:p>
                  </a:txBody>
                  <a:tcPr/>
                </a:tc>
              </a:tr>
              <a:tr h="38884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SRAM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8884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RLDRAM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</a:tr>
              <a:tr h="38884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DRAM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10000 -</a:t>
                      </a:r>
                      <a:r>
                        <a:rPr lang="en-US" altLang="zh-TW" baseline="0" dirty="0" smtClean="0"/>
                        <a:t> 100000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 -</a:t>
            </a:r>
            <a:r>
              <a:rPr lang="en-US" altLang="zh-TW" dirty="0" smtClean="0"/>
              <a:t> Numerical (3/5)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24</a:t>
            </a:fld>
            <a:endParaRPr lang="zh-TW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44" y="2420888"/>
            <a:ext cx="825750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3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# </a:t>
            </a:r>
            <a:r>
              <a:rPr lang="en-US" altLang="zh-TW" sz="2800" dirty="0"/>
              <a:t>of packets each </a:t>
            </a:r>
            <a:r>
              <a:rPr lang="en-US" altLang="zh-TW" sz="2800" dirty="0" smtClean="0"/>
              <a:t>solution can </a:t>
            </a:r>
            <a:r>
              <a:rPr lang="en-US" altLang="zh-TW" sz="2800" dirty="0"/>
              <a:t>handle as a function of </a:t>
            </a:r>
            <a:r>
              <a:rPr lang="en-US" altLang="zh-TW" sz="2800" dirty="0" smtClean="0"/>
              <a:t>load.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Evaluation -</a:t>
            </a:r>
            <a:r>
              <a:rPr lang="en-US" altLang="zh-TW" dirty="0" smtClean="0"/>
              <a:t> Numerical (4/5)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32" y="2708920"/>
            <a:ext cx="8784976" cy="267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41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Evaluation </a:t>
            </a:r>
            <a:r>
              <a:rPr lang="en-US" altLang="zh-TW" dirty="0" smtClean="0"/>
              <a:t>- Numerical (5/5)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"/>
          <a:stretch/>
        </p:blipFill>
        <p:spPr bwMode="auto">
          <a:xfrm>
            <a:off x="695325" y="2420888"/>
            <a:ext cx="7710488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68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DHT-based</a:t>
            </a:r>
          </a:p>
          <a:p>
            <a:pPr lvl="1"/>
            <a:r>
              <a:rPr lang="en-US" altLang="zh-TW" dirty="0" smtClean="0"/>
              <a:t>No optimizations</a:t>
            </a:r>
          </a:p>
          <a:p>
            <a:r>
              <a:rPr lang="en-US" altLang="zh-TW" sz="2800" dirty="0" err="1"/>
              <a:t>Cavium</a:t>
            </a:r>
            <a:r>
              <a:rPr lang="en-US" altLang="zh-TW" sz="2800" dirty="0"/>
              <a:t> </a:t>
            </a:r>
            <a:r>
              <a:rPr lang="en-US" altLang="zh-TW" sz="2800" dirty="0" err="1"/>
              <a:t>Octeon</a:t>
            </a:r>
            <a:r>
              <a:rPr lang="en-US" altLang="zh-TW" sz="2800" dirty="0"/>
              <a:t> Network </a:t>
            </a:r>
            <a:r>
              <a:rPr lang="en-US" altLang="zh-TW" sz="2800" dirty="0" smtClean="0"/>
              <a:t>processor (NP)</a:t>
            </a:r>
          </a:p>
          <a:p>
            <a:pPr lvl="1"/>
            <a:r>
              <a:rPr lang="en-US" altLang="zh-TW" sz="2400" dirty="0" err="1"/>
              <a:t>Cavium</a:t>
            </a:r>
            <a:r>
              <a:rPr lang="en-US" altLang="zh-TW" sz="2400" dirty="0"/>
              <a:t> </a:t>
            </a:r>
            <a:r>
              <a:rPr lang="en-US" altLang="zh-TW" sz="2400" dirty="0" err="1"/>
              <a:t>Octeon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Plus CN5650 </a:t>
            </a:r>
            <a:r>
              <a:rPr lang="en-US" altLang="zh-TW" sz="2400" dirty="0"/>
              <a:t>12 cores 600 MHz network </a:t>
            </a:r>
            <a:r>
              <a:rPr lang="en-US" altLang="zh-TW" sz="2400" dirty="0" smtClean="0"/>
              <a:t>processor equipped with </a:t>
            </a:r>
            <a:r>
              <a:rPr lang="en-US" altLang="zh-TW" sz="2400" dirty="0"/>
              <a:t>48KB of L1 cache per core, 2MB of shared memory, </a:t>
            </a:r>
            <a:r>
              <a:rPr lang="en-US" altLang="zh-TW" sz="2400" dirty="0" smtClean="0"/>
              <a:t>4 GB </a:t>
            </a:r>
            <a:r>
              <a:rPr lang="en-US" altLang="zh-TW" sz="2400" dirty="0"/>
              <a:t>of off-chip DRAM memory, and an SFP+ 10GbE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800" dirty="0" smtClean="0"/>
              <a:t>Load = 50 - 80</a:t>
            </a:r>
            <a:r>
              <a:rPr lang="en-US" altLang="zh-TW" sz="2800" dirty="0"/>
              <a:t>% at 10 </a:t>
            </a:r>
            <a:r>
              <a:rPr lang="en-US" altLang="zh-TW" sz="2800" dirty="0" err="1"/>
              <a:t>Gbps</a:t>
            </a:r>
            <a:r>
              <a:rPr lang="en-US" altLang="zh-TW" sz="2800" dirty="0"/>
              <a:t>, with a PIT size of </a:t>
            </a:r>
            <a:r>
              <a:rPr lang="en-US" altLang="zh-TW" sz="2800" dirty="0" smtClean="0"/>
              <a:t>62K and </a:t>
            </a:r>
            <a:r>
              <a:rPr lang="en-US" altLang="zh-TW" sz="2800" dirty="0"/>
              <a:t>1M </a:t>
            </a:r>
            <a:r>
              <a:rPr lang="en-US" altLang="zh-TW" sz="2800" dirty="0" smtClean="0"/>
              <a:t>entries.</a:t>
            </a:r>
          </a:p>
          <a:p>
            <a:r>
              <a:rPr lang="en-US" altLang="zh-TW" sz="2800" dirty="0" smtClean="0"/>
              <a:t>Interest packets of 80 </a:t>
            </a:r>
            <a:r>
              <a:rPr lang="en-US" altLang="zh-TW" sz="2800" dirty="0"/>
              <a:t>bytes and Data packets of 1,500 bytes</a:t>
            </a:r>
            <a:endParaRPr lang="en-US" altLang="zh-TW" sz="2800" dirty="0" smtClean="0"/>
          </a:p>
          <a:p>
            <a:r>
              <a:rPr lang="en-US" altLang="zh-TW" sz="2800" dirty="0" smtClean="0"/>
              <a:t>Short content names (20 bytes)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Evaluation</a:t>
            </a:r>
            <a:r>
              <a:rPr lang="en-US" altLang="zh-TW" dirty="0"/>
              <a:t> -</a:t>
            </a:r>
            <a:r>
              <a:rPr lang="en-US" altLang="zh-TW" dirty="0" smtClean="0"/>
              <a:t> Implementation (1/2)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2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 cores, load=50</a:t>
            </a:r>
            <a:r>
              <a:rPr lang="en-US" altLang="zh-TW" dirty="0"/>
              <a:t>% </a:t>
            </a:r>
          </a:p>
          <a:p>
            <a:pPr marL="109728" indent="0">
              <a:buNone/>
            </a:pPr>
            <a:r>
              <a:rPr lang="en-US" altLang="zh-TW" dirty="0"/>
              <a:t>→ </a:t>
            </a:r>
            <a:r>
              <a:rPr lang="en-US" altLang="zh-TW" dirty="0" smtClean="0"/>
              <a:t>1.5 </a:t>
            </a:r>
            <a:r>
              <a:rPr lang="en-US" altLang="zh-TW" dirty="0" err="1" smtClean="0"/>
              <a:t>Mpcks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8 cores, load = </a:t>
            </a:r>
            <a:r>
              <a:rPr lang="en-US" altLang="zh-TW" dirty="0"/>
              <a:t>80%, </a:t>
            </a:r>
            <a:endParaRPr lang="en-US" altLang="zh-TW" dirty="0" smtClean="0"/>
          </a:p>
          <a:p>
            <a:pPr marL="109728" indent="0">
              <a:buNone/>
            </a:pPr>
            <a:r>
              <a:rPr lang="en-US" altLang="zh-TW" dirty="0"/>
              <a:t>→</a:t>
            </a:r>
            <a:r>
              <a:rPr lang="en-US" altLang="zh-TW" dirty="0" smtClean="0"/>
              <a:t> 3.4 </a:t>
            </a:r>
            <a:r>
              <a:rPr lang="en-US" altLang="zh-TW" dirty="0" err="1"/>
              <a:t>Mpcks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Evaluation </a:t>
            </a:r>
            <a:r>
              <a:rPr lang="en-US" altLang="zh-TW" dirty="0" smtClean="0"/>
              <a:t>- Implementation (2/2)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311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Information-Centric </a:t>
            </a:r>
            <a:r>
              <a:rPr lang="en-US" altLang="zh-TW" i="1" dirty="0"/>
              <a:t>Networking </a:t>
            </a:r>
            <a:r>
              <a:rPr lang="en-US" altLang="zh-TW" dirty="0"/>
              <a:t>(ICN) </a:t>
            </a:r>
            <a:r>
              <a:rPr lang="en-US" altLang="zh-TW" dirty="0" smtClean="0"/>
              <a:t>, </a:t>
            </a:r>
            <a:r>
              <a:rPr lang="en-US" altLang="zh-TW" dirty="0"/>
              <a:t>a novel networking </a:t>
            </a:r>
            <a:r>
              <a:rPr lang="en-US" altLang="zh-TW" dirty="0" smtClean="0"/>
              <a:t>approach where </a:t>
            </a:r>
            <a:r>
              <a:rPr lang="en-US" altLang="zh-TW" dirty="0"/>
              <a:t>information (or content) replace end-hosts as </a:t>
            </a:r>
            <a:r>
              <a:rPr lang="en-US" altLang="zh-TW" dirty="0" smtClean="0"/>
              <a:t>communication entities.</a:t>
            </a:r>
          </a:p>
          <a:p>
            <a:r>
              <a:rPr lang="en-US" altLang="zh-TW" i="1" dirty="0" smtClean="0"/>
              <a:t>Named Data Networking </a:t>
            </a:r>
            <a:r>
              <a:rPr lang="en-US" altLang="zh-TW" dirty="0" smtClean="0"/>
              <a:t>(NDN) is </a:t>
            </a:r>
            <a:r>
              <a:rPr lang="en-US" altLang="zh-TW" dirty="0"/>
              <a:t>one of the most popular ICN </a:t>
            </a:r>
            <a:r>
              <a:rPr lang="en-US" altLang="zh-TW" dirty="0" smtClean="0"/>
              <a:t>designs.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 (1/2)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Picture 2" descr="C:\Users\PapaPig\Dropbox\Group Meeting\2012-11-28\NDNforward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89040"/>
            <a:ext cx="5932943" cy="266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1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Pending Interest Table </a:t>
            </a:r>
            <a:r>
              <a:rPr lang="en-US" altLang="zh-TW" dirty="0" smtClean="0"/>
              <a:t> (</a:t>
            </a:r>
            <a:r>
              <a:rPr lang="en-US" altLang="zh-TW" dirty="0"/>
              <a:t>PIT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keeps </a:t>
            </a:r>
            <a:r>
              <a:rPr lang="en-US" altLang="zh-TW" dirty="0"/>
              <a:t>track of </a:t>
            </a:r>
            <a:r>
              <a:rPr lang="en-US" altLang="zh-TW" dirty="0" smtClean="0"/>
              <a:t>what content </a:t>
            </a:r>
            <a:r>
              <a:rPr lang="en-US" altLang="zh-TW" dirty="0"/>
              <a:t>is requested and from which line-card’s </a:t>
            </a:r>
            <a:r>
              <a:rPr lang="en-US" altLang="zh-TW" dirty="0" smtClean="0"/>
              <a:t>interface.</a:t>
            </a:r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/>
              <a:t>efficient design of the PIT is </a:t>
            </a:r>
            <a:r>
              <a:rPr lang="en-US" altLang="zh-TW" dirty="0" smtClean="0"/>
              <a:t>thus key </a:t>
            </a:r>
            <a:r>
              <a:rPr lang="en-US" altLang="zh-TW" dirty="0"/>
              <a:t>to enable NDN (or ICN) at wire speed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sz="2400" dirty="0"/>
              <a:t>design consists of two aspects: </a:t>
            </a:r>
            <a:endParaRPr lang="en-US" altLang="zh-TW" sz="2400" dirty="0" smtClean="0"/>
          </a:p>
          <a:p>
            <a:pPr lvl="2"/>
            <a:r>
              <a:rPr lang="en-US" altLang="zh-TW" sz="2200" i="1" dirty="0" smtClean="0"/>
              <a:t>placement </a:t>
            </a:r>
          </a:p>
          <a:p>
            <a:pPr lvl="3"/>
            <a:r>
              <a:rPr lang="en-US" altLang="zh-TW" sz="2000" dirty="0"/>
              <a:t>refers to where in a router the PIT should be implemented</a:t>
            </a:r>
            <a:endParaRPr lang="en-US" altLang="zh-TW" sz="2000" i="1" dirty="0" smtClean="0"/>
          </a:p>
          <a:p>
            <a:pPr lvl="2"/>
            <a:r>
              <a:rPr lang="en-US" altLang="zh-TW" sz="2200" i="1" dirty="0" smtClean="0"/>
              <a:t>data </a:t>
            </a:r>
            <a:r>
              <a:rPr lang="en-US" altLang="zh-TW" sz="2200" i="1" dirty="0"/>
              <a:t>structure</a:t>
            </a:r>
            <a:r>
              <a:rPr lang="en-US" altLang="zh-TW" sz="2200" dirty="0"/>
              <a:t>. </a:t>
            </a:r>
            <a:endParaRPr lang="en-US" altLang="zh-TW" sz="2200" dirty="0" smtClean="0"/>
          </a:p>
          <a:p>
            <a:pPr lvl="3"/>
            <a:r>
              <a:rPr lang="en-US" altLang="zh-TW" sz="2000" dirty="0" smtClean="0"/>
              <a:t>how PIT entries </a:t>
            </a:r>
            <a:r>
              <a:rPr lang="en-US" altLang="zh-TW" sz="2000" dirty="0"/>
              <a:t>should be stored and organized to enable efficient operations.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 (2/2)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7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PIT</a:t>
            </a:r>
          </a:p>
          <a:p>
            <a:pPr lvl="1"/>
            <a:r>
              <a:rPr lang="en-US" altLang="zh-TW" dirty="0" smtClean="0"/>
              <a:t>keeps </a:t>
            </a:r>
            <a:r>
              <a:rPr lang="en-US" altLang="zh-TW" dirty="0"/>
              <a:t>track of </a:t>
            </a:r>
            <a:r>
              <a:rPr lang="en-US" altLang="zh-TW" dirty="0" smtClean="0"/>
              <a:t>the interfaces </a:t>
            </a:r>
            <a:r>
              <a:rPr lang="en-US" altLang="zh-TW" dirty="0"/>
              <a:t>from where chunks have recently been </a:t>
            </a:r>
            <a:r>
              <a:rPr lang="en-US" altLang="zh-TW" dirty="0" smtClean="0"/>
              <a:t>requested and </a:t>
            </a:r>
            <a:r>
              <a:rPr lang="en-US" altLang="zh-TW" dirty="0"/>
              <a:t>yet not served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tuple &lt;</a:t>
            </a:r>
            <a:r>
              <a:rPr lang="en-US" altLang="zh-TW" dirty="0" err="1" smtClean="0"/>
              <a:t>content_name</a:t>
            </a:r>
            <a:r>
              <a:rPr lang="en-US" altLang="zh-TW" dirty="0" smtClean="0"/>
              <a:t>, </a:t>
            </a:r>
            <a:r>
              <a:rPr lang="fr-FR" altLang="zh-TW" dirty="0" smtClean="0"/>
              <a:t>list_interfaces</a:t>
            </a:r>
            <a:r>
              <a:rPr lang="fr-FR" altLang="zh-TW" dirty="0"/>
              <a:t>, </a:t>
            </a:r>
            <a:r>
              <a:rPr lang="fr-FR" altLang="zh-TW" dirty="0" smtClean="0"/>
              <a:t>list_nonces</a:t>
            </a:r>
            <a:r>
              <a:rPr lang="fr-FR" altLang="zh-TW" dirty="0"/>
              <a:t>, expiration</a:t>
            </a:r>
            <a:r>
              <a:rPr lang="fr-FR" altLang="zh-TW" dirty="0" smtClean="0"/>
              <a:t>&gt;</a:t>
            </a:r>
          </a:p>
          <a:p>
            <a:pPr lvl="2"/>
            <a:r>
              <a:rPr lang="en-US" altLang="zh-TW" dirty="0" err="1" smtClean="0"/>
              <a:t>content_name</a:t>
            </a:r>
            <a:endParaRPr lang="en-US" altLang="zh-TW" dirty="0" smtClean="0"/>
          </a:p>
          <a:p>
            <a:pPr lvl="2"/>
            <a:r>
              <a:rPr lang="fr-FR" altLang="zh-TW" dirty="0"/>
              <a:t>l</a:t>
            </a:r>
            <a:r>
              <a:rPr lang="fr-FR" altLang="zh-TW" dirty="0" smtClean="0"/>
              <a:t>ist_interfaces</a:t>
            </a:r>
          </a:p>
          <a:p>
            <a:pPr lvl="2"/>
            <a:r>
              <a:rPr lang="fr-FR" altLang="zh-TW" dirty="0" smtClean="0"/>
              <a:t>list_nonces</a:t>
            </a:r>
          </a:p>
          <a:p>
            <a:pPr lvl="2"/>
            <a:r>
              <a:rPr lang="fr-FR" altLang="zh-TW" dirty="0"/>
              <a:t>expiration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Name Data </a:t>
            </a:r>
            <a:r>
              <a:rPr lang="en-US" altLang="zh-TW" dirty="0" smtClean="0"/>
              <a:t>Networking (1/2)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5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Three operations can be performed on the </a:t>
            </a:r>
            <a:r>
              <a:rPr lang="en-US" altLang="zh-TW" dirty="0" smtClean="0"/>
              <a:t>PIT</a:t>
            </a:r>
          </a:p>
          <a:p>
            <a:pPr lvl="1"/>
            <a:r>
              <a:rPr lang="en-US" altLang="zh-TW" i="1" dirty="0" smtClean="0"/>
              <a:t>Insert</a:t>
            </a:r>
          </a:p>
          <a:p>
            <a:pPr lvl="2"/>
            <a:r>
              <a:rPr lang="en-US" altLang="zh-TW" sz="2200" dirty="0"/>
              <a:t>when a </a:t>
            </a:r>
            <a:r>
              <a:rPr lang="en-US" altLang="zh-TW" sz="2200" dirty="0" smtClean="0"/>
              <a:t>new Interest </a:t>
            </a:r>
            <a:r>
              <a:rPr lang="en-US" altLang="zh-TW" sz="2200" dirty="0"/>
              <a:t>is received</a:t>
            </a:r>
            <a:endParaRPr lang="en-US" altLang="zh-TW" i="1" dirty="0" smtClean="0"/>
          </a:p>
          <a:p>
            <a:pPr lvl="1"/>
            <a:r>
              <a:rPr lang="en-US" altLang="zh-TW" i="1" dirty="0" smtClean="0"/>
              <a:t>Update</a:t>
            </a:r>
          </a:p>
          <a:p>
            <a:pPr lvl="2"/>
            <a:r>
              <a:rPr lang="en-US" altLang="zh-TW" sz="2200" dirty="0" smtClean="0"/>
              <a:t>The new </a:t>
            </a:r>
            <a:r>
              <a:rPr lang="en-US" altLang="zh-TW" sz="2200" dirty="0"/>
              <a:t>interface is added to list interface</a:t>
            </a:r>
            <a:endParaRPr lang="en-US" altLang="zh-TW" i="1" dirty="0" smtClean="0"/>
          </a:p>
          <a:p>
            <a:pPr lvl="1"/>
            <a:r>
              <a:rPr lang="en-US" altLang="zh-TW" i="1" dirty="0" smtClean="0"/>
              <a:t>Delete</a:t>
            </a:r>
          </a:p>
          <a:p>
            <a:pPr lvl="2"/>
            <a:r>
              <a:rPr lang="en-US" altLang="zh-TW" dirty="0"/>
              <a:t>when an entry in the PIT </a:t>
            </a:r>
            <a:r>
              <a:rPr lang="en-US" altLang="zh-TW" dirty="0" smtClean="0"/>
              <a:t>expires</a:t>
            </a:r>
          </a:p>
          <a:p>
            <a:pPr lvl="2"/>
            <a:r>
              <a:rPr lang="en-US" altLang="zh-TW" dirty="0"/>
              <a:t>when a Data is received</a:t>
            </a:r>
            <a:endParaRPr lang="en-US" altLang="zh-TW" i="1" dirty="0" smtClean="0"/>
          </a:p>
          <a:p>
            <a:pPr marL="393192" lvl="1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Name Data </a:t>
            </a:r>
            <a:r>
              <a:rPr lang="en-US" altLang="zh-TW" dirty="0" smtClean="0"/>
              <a:t>Networking (2/2)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5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Frequent operations</a:t>
            </a:r>
          </a:p>
          <a:p>
            <a:pPr lvl="1"/>
            <a:r>
              <a:rPr lang="en-US" altLang="zh-TW" sz="2400" dirty="0" smtClean="0"/>
              <a:t>Assume a </a:t>
            </a:r>
            <a:r>
              <a:rPr lang="en-US" altLang="zh-TW" sz="2400" dirty="0"/>
              <a:t>wire speed of </a:t>
            </a:r>
            <a:r>
              <a:rPr lang="en-US" altLang="zh-TW" sz="2400" dirty="0" smtClean="0"/>
              <a:t>40 </a:t>
            </a:r>
            <a:r>
              <a:rPr lang="en-US" altLang="zh-TW" sz="2400" dirty="0" err="1" smtClean="0"/>
              <a:t>Gbps</a:t>
            </a:r>
            <a:r>
              <a:rPr lang="en-US" altLang="zh-TW" sz="2400" dirty="0"/>
              <a:t>, Interest packet with a size </a:t>
            </a:r>
            <a:r>
              <a:rPr lang="en-US" altLang="zh-TW" sz="2400" dirty="0" smtClean="0"/>
              <a:t>of </a:t>
            </a:r>
            <a:r>
              <a:rPr lang="en-US" altLang="zh-TW" sz="2400" dirty="0"/>
              <a:t>80 bytes and Data </a:t>
            </a:r>
            <a:r>
              <a:rPr lang="en-US" altLang="zh-TW" sz="2400" dirty="0" smtClean="0"/>
              <a:t>packet with </a:t>
            </a:r>
            <a:r>
              <a:rPr lang="en-US" altLang="zh-TW" sz="2400" dirty="0"/>
              <a:t>a size of 1,500 bytes</a:t>
            </a:r>
            <a:r>
              <a:rPr lang="en-US" altLang="zh-TW" sz="2400" dirty="0" smtClean="0"/>
              <a:t>.</a:t>
            </a:r>
          </a:p>
          <a:p>
            <a:pPr lvl="1"/>
            <a:r>
              <a:rPr lang="en-US" altLang="zh-TW" sz="2400" dirty="0" smtClean="0"/>
              <a:t>A load </a:t>
            </a:r>
            <a:r>
              <a:rPr lang="en-US" altLang="zh-TW" sz="2400" dirty="0"/>
              <a:t>equal to 100% where no Data is available in </a:t>
            </a:r>
            <a:r>
              <a:rPr lang="en-US" altLang="zh-TW" sz="2400" dirty="0" smtClean="0"/>
              <a:t>response of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Interests</a:t>
            </a:r>
          </a:p>
          <a:p>
            <a:pPr lvl="2"/>
            <a:r>
              <a:rPr lang="en-US" altLang="zh-TW" sz="2200" dirty="0"/>
              <a:t>60 Million operations per </a:t>
            </a:r>
            <a:r>
              <a:rPr lang="en-US" altLang="zh-TW" sz="2200" dirty="0" smtClean="0"/>
              <a:t>second</a:t>
            </a:r>
          </a:p>
          <a:p>
            <a:pPr lvl="1"/>
            <a:r>
              <a:rPr lang="en-US" altLang="zh-TW" sz="2400" dirty="0"/>
              <a:t>flow balance or </a:t>
            </a:r>
            <a:r>
              <a:rPr lang="en-US" altLang="zh-TW" sz="2400" dirty="0" smtClean="0"/>
              <a:t>a load </a:t>
            </a:r>
            <a:r>
              <a:rPr lang="en-US" altLang="zh-TW" sz="2400" dirty="0"/>
              <a:t>of 50</a:t>
            </a:r>
            <a:r>
              <a:rPr lang="en-US" altLang="zh-TW" sz="2400" dirty="0" smtClean="0"/>
              <a:t>%</a:t>
            </a:r>
          </a:p>
          <a:p>
            <a:pPr lvl="2"/>
            <a:r>
              <a:rPr lang="en-US" altLang="zh-TW" sz="2200" dirty="0" smtClean="0"/>
              <a:t>6 </a:t>
            </a:r>
            <a:r>
              <a:rPr lang="en-US" altLang="zh-TW" sz="2200" dirty="0"/>
              <a:t>Million operations</a:t>
            </a:r>
            <a:r>
              <a:rPr lang="en-US" altLang="zh-TW" sz="2200" dirty="0" smtClean="0"/>
              <a:t> </a:t>
            </a:r>
            <a:r>
              <a:rPr lang="en-US" altLang="zh-TW" sz="2200" dirty="0"/>
              <a:t>per second.</a:t>
            </a:r>
            <a:endParaRPr lang="en-US" altLang="zh-TW" i="1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Design Space </a:t>
            </a:r>
            <a:r>
              <a:rPr lang="en-US" altLang="zh-TW" dirty="0"/>
              <a:t>-</a:t>
            </a:r>
            <a:r>
              <a:rPr lang="en-US" altLang="zh-TW" dirty="0" smtClean="0"/>
              <a:t> Requirements (1/6)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9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Deterministic </a:t>
            </a:r>
            <a:r>
              <a:rPr lang="en-US" altLang="zh-TW" i="1" dirty="0"/>
              <a:t>operation </a:t>
            </a:r>
            <a:r>
              <a:rPr lang="en-US" altLang="zh-TW" i="1" dirty="0" smtClean="0"/>
              <a:t>time</a:t>
            </a:r>
          </a:p>
          <a:p>
            <a:pPr lvl="1"/>
            <a:r>
              <a:rPr lang="en-US" altLang="zh-TW" sz="2400" dirty="0" smtClean="0"/>
              <a:t>Multiple packets </a:t>
            </a:r>
            <a:r>
              <a:rPr lang="en-US" altLang="zh-TW" sz="2400" dirty="0"/>
              <a:t>are processed in parallel to hide </a:t>
            </a:r>
            <a:r>
              <a:rPr lang="en-US" altLang="zh-TW" sz="2400" dirty="0" smtClean="0"/>
              <a:t>memory </a:t>
            </a:r>
            <a:r>
              <a:rPr lang="en-US" altLang="zh-TW" sz="2400" dirty="0"/>
              <a:t>access </a:t>
            </a:r>
            <a:r>
              <a:rPr lang="en-US" altLang="zh-TW" sz="2400" dirty="0" smtClean="0"/>
              <a:t>time and </a:t>
            </a:r>
            <a:r>
              <a:rPr lang="en-US" altLang="zh-TW" sz="2400" dirty="0"/>
              <a:t>increase </a:t>
            </a:r>
            <a:r>
              <a:rPr lang="en-US" altLang="zh-TW" sz="2400" dirty="0" smtClean="0"/>
              <a:t>throughput</a:t>
            </a:r>
          </a:p>
          <a:p>
            <a:pPr lvl="1"/>
            <a:r>
              <a:rPr lang="en-US" altLang="zh-TW" sz="2400" dirty="0"/>
              <a:t>non deterministic operation time would </a:t>
            </a:r>
            <a:r>
              <a:rPr lang="en-US" altLang="zh-TW" sz="2400" dirty="0" smtClean="0"/>
              <a:t>require input </a:t>
            </a:r>
            <a:r>
              <a:rPr lang="en-US" altLang="zh-TW" sz="2400" dirty="0"/>
              <a:t>queues to buffer packets, causing processes to idle </a:t>
            </a:r>
            <a:r>
              <a:rPr lang="en-US" altLang="zh-TW" sz="2400" dirty="0" smtClean="0"/>
              <a:t> while waiting </a:t>
            </a:r>
            <a:r>
              <a:rPr lang="en-US" altLang="zh-TW" sz="2400" dirty="0"/>
              <a:t>for others to </a:t>
            </a:r>
            <a:r>
              <a:rPr lang="en-US" altLang="zh-TW" sz="2400" dirty="0" smtClean="0"/>
              <a:t>terminate.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</a:t>
            </a:r>
            <a:r>
              <a:rPr lang="en-US" altLang="zh-TW" dirty="0" smtClean="0"/>
              <a:t>Requirements(2/6)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Matching algorithm</a:t>
            </a:r>
          </a:p>
          <a:p>
            <a:pPr lvl="1"/>
            <a:r>
              <a:rPr lang="en-US" altLang="zh-TW" sz="2400" dirty="0" smtClean="0"/>
              <a:t>Assume </a:t>
            </a:r>
            <a:r>
              <a:rPr lang="en-US" altLang="zh-TW" sz="2400" dirty="0"/>
              <a:t>PIT’s lookup is performed using exact </a:t>
            </a:r>
            <a:r>
              <a:rPr lang="en-US" altLang="zh-TW" sz="2400" dirty="0" smtClean="0"/>
              <a:t>matching and </a:t>
            </a:r>
            <a:r>
              <a:rPr lang="en-US" altLang="zh-TW" sz="2400" dirty="0"/>
              <a:t>not </a:t>
            </a:r>
            <a:r>
              <a:rPr lang="en-US" altLang="zh-TW" sz="2400" dirty="0" smtClean="0"/>
              <a:t>LPM.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Design Space - Requirements </a:t>
            </a:r>
            <a:r>
              <a:rPr lang="en-US" altLang="zh-TW" dirty="0" smtClean="0"/>
              <a:t>(3/6)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ustom1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2525</TotalTime>
  <Words>1571</Words>
  <Application>Microsoft Office PowerPoint</Application>
  <PresentationFormat>如螢幕大小 (4:3)</PresentationFormat>
  <Paragraphs>226</Paragraphs>
  <Slides>28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匯合</vt:lpstr>
      <vt:lpstr>On the Design and Implementation of a wire-speed Pending Interest Table</vt:lpstr>
      <vt:lpstr>Outline</vt:lpstr>
      <vt:lpstr>Introduction (1/2)</vt:lpstr>
      <vt:lpstr>Introduction (2/2)</vt:lpstr>
      <vt:lpstr>Name Data Networking (1/2)</vt:lpstr>
      <vt:lpstr>Name Data Networking (2/2)</vt:lpstr>
      <vt:lpstr>Design Space - Requirements (1/6)</vt:lpstr>
      <vt:lpstr>Design Space - Requirements(2/6)</vt:lpstr>
      <vt:lpstr>Design Space - Requirements (3/6)</vt:lpstr>
      <vt:lpstr>Design Space - Requirements (4/6)</vt:lpstr>
      <vt:lpstr>Design Space - Requirements (5/6)</vt:lpstr>
      <vt:lpstr>Design Space - Requirements (6/6)</vt:lpstr>
      <vt:lpstr>Design Space - Placement (1/5)</vt:lpstr>
      <vt:lpstr>Design Space - Placement (2/5)</vt:lpstr>
      <vt:lpstr>Design Space - Placement (3/5)</vt:lpstr>
      <vt:lpstr>Design Space - Placement (4/5)</vt:lpstr>
      <vt:lpstr>Design Space - Placement (5/5)</vt:lpstr>
      <vt:lpstr>Design Space - Data structure (1/4)</vt:lpstr>
      <vt:lpstr>Design Space - Data structure (2/4)</vt:lpstr>
      <vt:lpstr>Design Space - Data structure (3/4)</vt:lpstr>
      <vt:lpstr>Design Space - Data structure (4/4)</vt:lpstr>
      <vt:lpstr>Evaluation - Numerical (1/5)</vt:lpstr>
      <vt:lpstr>Evaluation - Numerical (2/5)</vt:lpstr>
      <vt:lpstr>Evaluation - Numerical (3/5)</vt:lpstr>
      <vt:lpstr>Evaluation - Numerical (4/5)</vt:lpstr>
      <vt:lpstr>Evaluation - Numerical (5/5)</vt:lpstr>
      <vt:lpstr>Evaluation - Implementation (1/2)</vt:lpstr>
      <vt:lpstr>Evaluation - Implementation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Design and Implementation of a wire-speed Pending Interest Table</dc:title>
  <dc:creator>PapaPig</dc:creator>
  <cp:lastModifiedBy>PapaPig</cp:lastModifiedBy>
  <cp:revision>129</cp:revision>
  <dcterms:created xsi:type="dcterms:W3CDTF">2013-08-26T02:15:26Z</dcterms:created>
  <dcterms:modified xsi:type="dcterms:W3CDTF">2013-09-11T03:49:07Z</dcterms:modified>
</cp:coreProperties>
</file>